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3" d="100"/>
          <a:sy n="103" d="100"/>
        </p:scale>
        <p:origin x="-96"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53"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0"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8F1B69E8-23E9-4C1F-AA2B-3C5BA6EDBEAE}" type="datetimeFigureOut">
              <a:rPr lang="en-US" smtClean="0"/>
              <a:t>5/10/14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dirty="0"/>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spcAft>
                <a:spcPts val="10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34"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5/10/14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dirty="0"/>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36"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8F1B69E8-23E9-4C1F-AA2B-3C5BA6EDBEAE}" type="datetimeFigureOut">
              <a:rPr lang="en-US" smtClean="0"/>
              <a:t>5/10/14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dirty="0"/>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0"/>
              </a:spcBef>
              <a:spcAft>
                <a:spcPts val="300"/>
              </a:spcAft>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5/10/14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5/10/14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8F1B69E8-23E9-4C1F-AA2B-3C5BA6EDBEAE}" type="datetimeFigureOut">
              <a:rPr lang="en-US" smtClean="0"/>
              <a:t>5/10/14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382A7F7-08BF-4252-8141-63FB96055BBB}"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27"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33"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31"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30"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F1B69E8-23E9-4C1F-AA2B-3C5BA6EDBEAE}" type="datetimeFigureOut">
              <a:rPr lang="en-US" smtClean="0"/>
              <a:t>5/10/14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1B69E8-23E9-4C1F-AA2B-3C5BA6EDBEAE}" type="datetimeFigureOut">
              <a:rPr lang="en-US" smtClean="0"/>
              <a:t>5/10/14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382A7F7-08BF-4252-8141-63FB96055BBB}"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F1B69E8-23E9-4C1F-AA2B-3C5BA6EDBEAE}" type="datetimeFigureOut">
              <a:rPr lang="en-US" smtClean="0"/>
              <a:t>5/10/14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382A7F7-08BF-4252-8141-63FB96055BB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1B69E8-23E9-4C1F-AA2B-3C5BA6EDBEAE}" type="datetimeFigureOut">
              <a:rPr lang="en-US" smtClean="0"/>
              <a:t>5/10/14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382A7F7-08BF-4252-8141-63FB96055BBB}"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spcAft>
                <a:spcPts val="1000"/>
              </a:spcAft>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1B69E8-23E9-4C1F-AA2B-3C5BA6EDBEAE}" type="datetimeFigureOut">
              <a:rPr lang="en-US" smtClean="0"/>
              <a:t>5/10/14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382A7F7-08BF-4252-8141-63FB96055BBB}"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7"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8F1B69E8-23E9-4C1F-AA2B-3C5BA6EDBEAE}" type="datetimeFigureOut">
              <a:rPr lang="en-US" smtClean="0"/>
              <a:t>5/10/14</a:t>
            </a:fld>
            <a:endParaRPr lang="en-US" dirty="0"/>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dirty="0"/>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4382A7F7-08BF-4252-8141-63FB96055BBB}" type="slidenum">
              <a:rPr lang="en-US" smtClean="0"/>
              <a:t>‹#›</a:t>
            </a:fld>
            <a:endParaRPr lang="en-US" dirty="0"/>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1774825"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6pPr>
      <a:lvl7pPr marL="2055813"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7pPr>
      <a:lvl8pPr marL="2344738" indent="-288925" algn="l" defTabSz="914400" rtl="0" eaLnBrk="1" latinLnBrk="0" hangingPunct="1">
        <a:spcBef>
          <a:spcPts val="0"/>
        </a:spcBef>
        <a:spcAft>
          <a:spcPts val="600"/>
        </a:spcAft>
        <a:buFontTx/>
        <a:buBlip>
          <a:blip r:embed="rId17"/>
        </a:buBlip>
        <a:defRPr lang="en-US" sz="1800" kern="1200" dirty="0" smtClean="0">
          <a:solidFill>
            <a:schemeClr val="bg1"/>
          </a:solidFill>
          <a:effectLst>
            <a:outerShdw blurRad="38100" dist="38100" dir="2700000" algn="tl">
              <a:srgbClr val="000000">
                <a:alpha val="43137"/>
              </a:srgbClr>
            </a:outerShdw>
          </a:effectLst>
          <a:latin typeface="+mn-lt"/>
          <a:ea typeface="+mn-ea"/>
          <a:cs typeface="+mn-cs"/>
        </a:defRPr>
      </a:lvl8pPr>
      <a:lvl9pPr marL="2625725" indent="-288925" algn="l" defTabSz="914400" rtl="0" eaLnBrk="1" latinLnBrk="0" hangingPunct="1">
        <a:spcBef>
          <a:spcPts val="0"/>
        </a:spcBef>
        <a:spcAft>
          <a:spcPts val="600"/>
        </a:spcAft>
        <a:buFontTx/>
        <a:buBlip>
          <a:blip r:embed="rId17"/>
        </a:buBlip>
        <a:defRPr lang="en-US" sz="1800" kern="1200" dirty="0">
          <a:solidFill>
            <a:schemeClr val="bg1"/>
          </a:solidFill>
          <a:effectLst>
            <a:outerShdw blurRad="38100" dist="38100" dir="2700000" algn="tl">
              <a:srgbClr val="000000">
                <a:alpha val="43137"/>
              </a:srgb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Solar House Experiment</a:t>
            </a:r>
            <a:endParaRPr lang="en-US" dirty="0"/>
          </a:p>
        </p:txBody>
      </p:sp>
      <p:sp>
        <p:nvSpPr>
          <p:cNvPr id="3" name="Subtitle 2"/>
          <p:cNvSpPr>
            <a:spLocks noGrp="1"/>
          </p:cNvSpPr>
          <p:nvPr>
            <p:ph type="subTitle" idx="1"/>
          </p:nvPr>
        </p:nvSpPr>
        <p:spPr/>
        <p:txBody>
          <a:bodyPr/>
          <a:lstStyle/>
          <a:p>
            <a:r>
              <a:rPr lang="en-US" dirty="0" smtClean="0"/>
              <a:t>By: Jenna </a:t>
            </a:r>
            <a:r>
              <a:rPr lang="en-US" dirty="0" err="1" smtClean="0"/>
              <a:t>VanderSluis</a:t>
            </a:r>
            <a:r>
              <a:rPr lang="en-US" dirty="0" smtClean="0"/>
              <a:t>- Hoogstra                  Spring 2013</a:t>
            </a:r>
            <a:endParaRPr lang="en-US" dirty="0"/>
          </a:p>
        </p:txBody>
      </p:sp>
    </p:spTree>
    <p:extLst>
      <p:ext uri="{BB962C8B-B14F-4D97-AF65-F5344CB8AC3E}">
        <p14:creationId xmlns:p14="http://schemas.microsoft.com/office/powerpoint/2010/main" val="288006715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Formative Assessment 3- Concept Map</a:t>
            </a:r>
            <a:endParaRPr lang="en-US" dirty="0"/>
          </a:p>
        </p:txBody>
      </p:sp>
      <p:sp>
        <p:nvSpPr>
          <p:cNvPr id="3" name="Content Placeholder 2"/>
          <p:cNvSpPr>
            <a:spLocks noGrp="1"/>
          </p:cNvSpPr>
          <p:nvPr>
            <p:ph idx="1"/>
          </p:nvPr>
        </p:nvSpPr>
        <p:spPr/>
        <p:txBody>
          <a:bodyPr>
            <a:normAutofit fontScale="92500" lnSpcReduction="20000"/>
          </a:bodyPr>
          <a:lstStyle/>
          <a:p>
            <a:r>
              <a:rPr lang="en-US" dirty="0">
                <a:effectLst/>
              </a:rPr>
              <a:t>By the end of the third formative assessment, making a Concept Map, the students are able to articulate clearly to me and a friend that the greenhouse effect is when short-wave radiation from sunlight passes freely through the glass and is converted to long-wave radiation inside. But the long-wave radiation cannot pass back out through the glass. The result is a build-up of heat inside the greenhouse from the captured solar energy. I think </a:t>
            </a:r>
            <a:r>
              <a:rPr lang="en-US" dirty="0" smtClean="0">
                <a:effectLst/>
              </a:rPr>
              <a:t>all </a:t>
            </a:r>
            <a:r>
              <a:rPr lang="en-US" dirty="0">
                <a:effectLst/>
              </a:rPr>
              <a:t>of the students progressed in their understanding of this topic, but as with any scientific topic review will be beneficial.</a:t>
            </a:r>
          </a:p>
          <a:p>
            <a:pPr marL="0" indent="0">
              <a:buNone/>
            </a:pPr>
            <a:endParaRPr lang="en-US" dirty="0"/>
          </a:p>
        </p:txBody>
      </p:sp>
    </p:spTree>
    <p:extLst>
      <p:ext uri="{BB962C8B-B14F-4D97-AF65-F5344CB8AC3E}">
        <p14:creationId xmlns:p14="http://schemas.microsoft.com/office/powerpoint/2010/main" val="10425975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a:t>
            </a:r>
            <a:endParaRPr lang="en-US" dirty="0"/>
          </a:p>
        </p:txBody>
      </p:sp>
      <p:sp>
        <p:nvSpPr>
          <p:cNvPr id="3" name="Content Placeholder 2"/>
          <p:cNvSpPr>
            <a:spLocks noGrp="1"/>
          </p:cNvSpPr>
          <p:nvPr>
            <p:ph idx="1"/>
          </p:nvPr>
        </p:nvSpPr>
        <p:spPr/>
        <p:txBody>
          <a:bodyPr>
            <a:normAutofit fontScale="92500" lnSpcReduction="20000"/>
          </a:bodyPr>
          <a:lstStyle/>
          <a:p>
            <a:r>
              <a:rPr lang="en-US" dirty="0">
                <a:effectLst/>
              </a:rPr>
              <a:t>I really enjoyed creating this lesson with the formative assessments spread throughout. I </a:t>
            </a:r>
            <a:r>
              <a:rPr lang="en-US">
                <a:effectLst/>
              </a:rPr>
              <a:t>thought </a:t>
            </a:r>
            <a:r>
              <a:rPr lang="en-US" smtClean="0">
                <a:effectLst/>
              </a:rPr>
              <a:t>the </a:t>
            </a:r>
            <a:r>
              <a:rPr lang="en-US" dirty="0">
                <a:effectLst/>
              </a:rPr>
              <a:t>lesson seemed more structured and it flowed from one activity to another. I learned that by using formative assessment I am able to keep track of where my students’ understandings are as we go through the lesson. This allowed me to be flexible and more effective in my teaching. Overall, I think that my students met the learning goals that I have hoped they would meet and it is all thanks to three formative assessments.</a:t>
            </a:r>
          </a:p>
          <a:p>
            <a:endParaRPr lang="en-US" dirty="0"/>
          </a:p>
        </p:txBody>
      </p:sp>
    </p:spTree>
    <p:extLst>
      <p:ext uri="{BB962C8B-B14F-4D97-AF65-F5344CB8AC3E}">
        <p14:creationId xmlns:p14="http://schemas.microsoft.com/office/powerpoint/2010/main" val="325266550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Experiment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Background Information</a:t>
            </a:r>
          </a:p>
          <a:p>
            <a:pPr lvl="1"/>
            <a:r>
              <a:rPr lang="en-US" dirty="0"/>
              <a:t>Passive solar heating works like this: light goes through windows and gets absorbed by the contents inside the house or car. At this point the energy is radiated as heat which can’t get through the window as easily. By this process, the house heats up--this is called the greenhouse effect.</a:t>
            </a:r>
          </a:p>
          <a:p>
            <a:r>
              <a:rPr lang="en-US" dirty="0" smtClean="0"/>
              <a:t>Materials</a:t>
            </a:r>
          </a:p>
          <a:p>
            <a:pPr lvl="1"/>
            <a:r>
              <a:rPr lang="en-US" dirty="0" smtClean="0"/>
              <a:t>solar </a:t>
            </a:r>
            <a:r>
              <a:rPr lang="en-US" dirty="0"/>
              <a:t>house </a:t>
            </a:r>
            <a:r>
              <a:rPr lang="en-US" dirty="0" smtClean="0"/>
              <a:t>model, thermometer, </a:t>
            </a:r>
            <a:r>
              <a:rPr lang="en-US" dirty="0"/>
              <a:t>timer</a:t>
            </a:r>
          </a:p>
        </p:txBody>
      </p:sp>
    </p:spTree>
    <p:extLst>
      <p:ext uri="{BB962C8B-B14F-4D97-AF65-F5344CB8AC3E}">
        <p14:creationId xmlns:p14="http://schemas.microsoft.com/office/powerpoint/2010/main" val="96272334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Assessment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Big Idea Questions</a:t>
            </a:r>
          </a:p>
          <a:p>
            <a:pPr lvl="0"/>
            <a:r>
              <a:rPr lang="en-US" dirty="0">
                <a:effectLst/>
              </a:rPr>
              <a:t>Have you ever gotten in a car on a cold and sunny day only to find out that the inside of the car is warm? What about a car in the summer? </a:t>
            </a:r>
          </a:p>
          <a:p>
            <a:pPr lvl="0"/>
            <a:r>
              <a:rPr lang="en-US" dirty="0">
                <a:effectLst/>
              </a:rPr>
              <a:t>Why do you think the inside of the car is warmer than it is on the outside of the car?</a:t>
            </a:r>
          </a:p>
          <a:p>
            <a:pPr lvl="0"/>
            <a:r>
              <a:rPr lang="en-US" dirty="0">
                <a:effectLst/>
              </a:rPr>
              <a:t>How does the inside of the car get heated up?</a:t>
            </a:r>
          </a:p>
          <a:p>
            <a:pPr lvl="0"/>
            <a:r>
              <a:rPr lang="en-US" dirty="0">
                <a:effectLst/>
              </a:rPr>
              <a:t>Do you think that anything on the inside of the car affects it heating up</a:t>
            </a:r>
            <a:r>
              <a:rPr lang="en-US" dirty="0" smtClean="0">
                <a:effectLst/>
              </a:rPr>
              <a:t>?</a:t>
            </a:r>
            <a:endParaRPr lang="en-US" dirty="0">
              <a:effectLst/>
            </a:endParaRPr>
          </a:p>
        </p:txBody>
      </p:sp>
    </p:spTree>
    <p:extLst>
      <p:ext uri="{BB962C8B-B14F-4D97-AF65-F5344CB8AC3E}">
        <p14:creationId xmlns:p14="http://schemas.microsoft.com/office/powerpoint/2010/main" val="12497251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Experiment</a:t>
            </a:r>
            <a:endParaRPr lang="en-US" dirty="0"/>
          </a:p>
        </p:txBody>
      </p:sp>
      <p:sp>
        <p:nvSpPr>
          <p:cNvPr id="3" name="Content Placeholder 2"/>
          <p:cNvSpPr>
            <a:spLocks noGrp="1"/>
          </p:cNvSpPr>
          <p:nvPr>
            <p:ph idx="1"/>
          </p:nvPr>
        </p:nvSpPr>
        <p:spPr>
          <a:xfrm>
            <a:off x="712788" y="2819400"/>
            <a:ext cx="7716838" cy="3581400"/>
          </a:xfrm>
        </p:spPr>
        <p:txBody>
          <a:bodyPr/>
          <a:lstStyle/>
          <a:p>
            <a:r>
              <a:rPr lang="en-US" dirty="0">
                <a:effectLst/>
              </a:rPr>
              <a:t>The topic </a:t>
            </a:r>
            <a:r>
              <a:rPr lang="en-US" dirty="0" smtClean="0">
                <a:effectLst/>
              </a:rPr>
              <a:t>I </a:t>
            </a:r>
            <a:r>
              <a:rPr lang="en-US" dirty="0">
                <a:effectLst/>
              </a:rPr>
              <a:t>taught my class for this final project was about the greenhouse effect. My class has been studying the Ancient Mayans and Incans and how they worshiped and relied on the sun, so I thought </a:t>
            </a:r>
            <a:r>
              <a:rPr lang="en-US" dirty="0" smtClean="0">
                <a:effectLst/>
              </a:rPr>
              <a:t>by </a:t>
            </a:r>
            <a:r>
              <a:rPr lang="en-US" dirty="0">
                <a:effectLst/>
              </a:rPr>
              <a:t>conducting some experiments my class could discover why these ancient cultures worshiped the sun. To aid us in this study my students build solar houses. </a:t>
            </a:r>
            <a:endParaRPr lang="en-US" dirty="0"/>
          </a:p>
        </p:txBody>
      </p:sp>
    </p:spTree>
    <p:extLst>
      <p:ext uri="{BB962C8B-B14F-4D97-AF65-F5344CB8AC3E}">
        <p14:creationId xmlns:p14="http://schemas.microsoft.com/office/powerpoint/2010/main" val="92883887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17640" b="17640"/>
          <a:stretch>
            <a:fillRect/>
          </a:stretch>
        </p:blipFill>
        <p:spPr>
          <a:xfrm rot="850108">
            <a:off x="4290807" y="510292"/>
            <a:ext cx="4548828" cy="3052233"/>
          </a:xfrm>
        </p:spPr>
      </p:pic>
      <p:pic>
        <p:nvPicPr>
          <p:cNvPr id="5" name="Picture 4"/>
          <p:cNvPicPr>
            <a:picLocks noChangeAspect="1"/>
          </p:cNvPicPr>
          <p:nvPr/>
        </p:nvPicPr>
        <p:blipFill>
          <a:blip r:embed="rId3"/>
          <a:stretch>
            <a:fillRect/>
          </a:stretch>
        </p:blipFill>
        <p:spPr>
          <a:xfrm>
            <a:off x="350312" y="149330"/>
            <a:ext cx="4038600" cy="3432070"/>
          </a:xfrm>
          <a:prstGeom prst="rect">
            <a:avLst/>
          </a:prstGeom>
        </p:spPr>
      </p:pic>
      <p:pic>
        <p:nvPicPr>
          <p:cNvPr id="6" name="Picture 5"/>
          <p:cNvPicPr>
            <a:picLocks noChangeAspect="1"/>
          </p:cNvPicPr>
          <p:nvPr/>
        </p:nvPicPr>
        <p:blipFill>
          <a:blip r:embed="rId4"/>
          <a:stretch>
            <a:fillRect/>
          </a:stretch>
        </p:blipFill>
        <p:spPr>
          <a:xfrm>
            <a:off x="1248833" y="3585633"/>
            <a:ext cx="7099300" cy="3098800"/>
          </a:xfrm>
          <a:prstGeom prst="rect">
            <a:avLst/>
          </a:prstGeom>
        </p:spPr>
      </p:pic>
    </p:spTree>
    <p:extLst>
      <p:ext uri="{BB962C8B-B14F-4D97-AF65-F5344CB8AC3E}">
        <p14:creationId xmlns:p14="http://schemas.microsoft.com/office/powerpoint/2010/main" val="4904539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Formative Assessment 2-POE</a:t>
            </a:r>
            <a:endParaRPr lang="en-US" dirty="0"/>
          </a:p>
        </p:txBody>
      </p:sp>
      <p:sp>
        <p:nvSpPr>
          <p:cNvPr id="3" name="Content Placeholder 2"/>
          <p:cNvSpPr>
            <a:spLocks noGrp="1"/>
          </p:cNvSpPr>
          <p:nvPr>
            <p:ph idx="1"/>
          </p:nvPr>
        </p:nvSpPr>
        <p:spPr/>
        <p:txBody>
          <a:bodyPr/>
          <a:lstStyle/>
          <a:p>
            <a:r>
              <a:rPr lang="en-US" dirty="0">
                <a:effectLst/>
              </a:rPr>
              <a:t>Predict:</a:t>
            </a:r>
          </a:p>
          <a:p>
            <a:pPr lvl="1"/>
            <a:r>
              <a:rPr lang="en-US" dirty="0">
                <a:effectLst/>
              </a:rPr>
              <a:t>What do you think is going to happen when we place our solar houses outside in the sun?</a:t>
            </a:r>
          </a:p>
          <a:p>
            <a:pPr lvl="1"/>
            <a:r>
              <a:rPr lang="en-US" dirty="0">
                <a:effectLst/>
              </a:rPr>
              <a:t>What do you think will happen to the temperature when we place our solar houses in the shade?</a:t>
            </a:r>
          </a:p>
          <a:p>
            <a:pPr marL="0" indent="0">
              <a:buNone/>
            </a:pPr>
            <a:endParaRPr lang="en-US" dirty="0"/>
          </a:p>
        </p:txBody>
      </p:sp>
    </p:spTree>
    <p:extLst>
      <p:ext uri="{BB962C8B-B14F-4D97-AF65-F5344CB8AC3E}">
        <p14:creationId xmlns:p14="http://schemas.microsoft.com/office/powerpoint/2010/main" val="244762495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POE</a:t>
            </a:r>
            <a:endParaRPr lang="en-US" dirty="0"/>
          </a:p>
        </p:txBody>
      </p:sp>
      <p:sp>
        <p:nvSpPr>
          <p:cNvPr id="3" name="Content Placeholder 2"/>
          <p:cNvSpPr>
            <a:spLocks noGrp="1"/>
          </p:cNvSpPr>
          <p:nvPr>
            <p:ph idx="1"/>
          </p:nvPr>
        </p:nvSpPr>
        <p:spPr/>
        <p:txBody>
          <a:bodyPr>
            <a:normAutofit lnSpcReduction="10000"/>
          </a:bodyPr>
          <a:lstStyle/>
          <a:p>
            <a:r>
              <a:rPr lang="en-US" dirty="0">
                <a:effectLst/>
              </a:rPr>
              <a:t>Observe:</a:t>
            </a:r>
          </a:p>
          <a:p>
            <a:pPr lvl="0"/>
            <a:r>
              <a:rPr lang="en-US" dirty="0">
                <a:effectLst/>
              </a:rPr>
              <a:t>The students will take 10 minutes to observe the controlled experiment (the solar house in the sun) and check the temperature every minute.</a:t>
            </a:r>
          </a:p>
          <a:p>
            <a:pPr lvl="0"/>
            <a:r>
              <a:rPr lang="en-US" dirty="0">
                <a:effectLst/>
              </a:rPr>
              <a:t>The students will take the temperature every 10 minutes with the solar house in the shade (or some other variation of the experiment).</a:t>
            </a:r>
          </a:p>
          <a:p>
            <a:endParaRPr lang="en-US" dirty="0"/>
          </a:p>
        </p:txBody>
      </p:sp>
    </p:spTree>
    <p:extLst>
      <p:ext uri="{BB962C8B-B14F-4D97-AF65-F5344CB8AC3E}">
        <p14:creationId xmlns:p14="http://schemas.microsoft.com/office/powerpoint/2010/main" val="204999909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POE</a:t>
            </a:r>
            <a:endParaRPr lang="en-US" dirty="0"/>
          </a:p>
        </p:txBody>
      </p:sp>
      <p:sp>
        <p:nvSpPr>
          <p:cNvPr id="3" name="Content Placeholder 2"/>
          <p:cNvSpPr>
            <a:spLocks noGrp="1"/>
          </p:cNvSpPr>
          <p:nvPr>
            <p:ph idx="1"/>
          </p:nvPr>
        </p:nvSpPr>
        <p:spPr/>
        <p:txBody>
          <a:bodyPr>
            <a:normAutofit fontScale="92500" lnSpcReduction="20000"/>
          </a:bodyPr>
          <a:lstStyle/>
          <a:p>
            <a:r>
              <a:rPr lang="en-US" dirty="0">
                <a:effectLst/>
              </a:rPr>
              <a:t>Explain:</a:t>
            </a:r>
          </a:p>
          <a:p>
            <a:pPr lvl="1"/>
            <a:r>
              <a:rPr lang="en-US" dirty="0">
                <a:effectLst/>
              </a:rPr>
              <a:t>I will ask the students about their results</a:t>
            </a:r>
            <a:r>
              <a:rPr lang="en-US" dirty="0" smtClean="0">
                <a:effectLst/>
              </a:rPr>
              <a:t>.</a:t>
            </a:r>
            <a:endParaRPr lang="en-US" dirty="0">
              <a:effectLst/>
            </a:endParaRPr>
          </a:p>
          <a:p>
            <a:pPr lvl="1"/>
            <a:r>
              <a:rPr lang="en-US" dirty="0">
                <a:effectLst/>
              </a:rPr>
              <a:t>What happened to the solar house with its window facing to the sun?</a:t>
            </a:r>
          </a:p>
          <a:p>
            <a:pPr lvl="1"/>
            <a:r>
              <a:rPr lang="en-US" dirty="0">
                <a:effectLst/>
              </a:rPr>
              <a:t>What happened to the temperature in the solar house when you placed it in </a:t>
            </a:r>
            <a:r>
              <a:rPr lang="en-US" dirty="0" smtClean="0">
                <a:effectLst/>
              </a:rPr>
              <a:t>	the </a:t>
            </a:r>
            <a:r>
              <a:rPr lang="en-US" dirty="0">
                <a:effectLst/>
              </a:rPr>
              <a:t>shade?</a:t>
            </a:r>
          </a:p>
          <a:p>
            <a:pPr lvl="1"/>
            <a:r>
              <a:rPr lang="en-US" dirty="0">
                <a:effectLst/>
              </a:rPr>
              <a:t>Why do you think you got the results that you did?</a:t>
            </a:r>
          </a:p>
          <a:p>
            <a:pPr lvl="1"/>
            <a:r>
              <a:rPr lang="en-US" dirty="0">
                <a:effectLst/>
              </a:rPr>
              <a:t>Which experiment was the controlled experiment and which one was the variable?</a:t>
            </a:r>
          </a:p>
          <a:p>
            <a:endParaRPr lang="en-US" dirty="0"/>
          </a:p>
        </p:txBody>
      </p:sp>
    </p:spTree>
    <p:extLst>
      <p:ext uri="{BB962C8B-B14F-4D97-AF65-F5344CB8AC3E}">
        <p14:creationId xmlns:p14="http://schemas.microsoft.com/office/powerpoint/2010/main" val="58581927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Results</a:t>
            </a:r>
            <a:endParaRPr lang="en-US" dirty="0"/>
          </a:p>
        </p:txBody>
      </p:sp>
      <p:sp>
        <p:nvSpPr>
          <p:cNvPr id="3" name="Content Placeholder 2"/>
          <p:cNvSpPr>
            <a:spLocks noGrp="1"/>
          </p:cNvSpPr>
          <p:nvPr>
            <p:ph idx="1"/>
          </p:nvPr>
        </p:nvSpPr>
        <p:spPr/>
        <p:txBody>
          <a:bodyPr>
            <a:normAutofit fontScale="62500" lnSpcReduction="20000"/>
          </a:bodyPr>
          <a:lstStyle/>
          <a:p>
            <a:r>
              <a:rPr lang="en-US" dirty="0">
                <a:effectLst/>
              </a:rPr>
              <a:t>Before and during the experiment I had the students predict, observe and explain (POE). The students did a great job using their prior knowledge to predict what they thought was going to happen. During the observation period of the lesson and assessment most of the students accurately observed and recorded the temperature from the thermometer and reflected on their predictions and hypothesis. However, at this point they still </a:t>
            </a:r>
            <a:r>
              <a:rPr lang="en-US" dirty="0" smtClean="0">
                <a:effectLst/>
              </a:rPr>
              <a:t>could not </a:t>
            </a:r>
            <a:r>
              <a:rPr lang="en-US" dirty="0">
                <a:effectLst/>
              </a:rPr>
              <a:t>articulate that the sun’s rays are not leaving the solar house and </a:t>
            </a:r>
            <a:r>
              <a:rPr lang="en-US" dirty="0" smtClean="0">
                <a:effectLst/>
              </a:rPr>
              <a:t>is </a:t>
            </a:r>
            <a:r>
              <a:rPr lang="en-US" dirty="0">
                <a:effectLst/>
              </a:rPr>
              <a:t>the reason it is heating up. Finally, the students </a:t>
            </a:r>
            <a:r>
              <a:rPr lang="en-US" dirty="0" smtClean="0">
                <a:effectLst/>
              </a:rPr>
              <a:t>were </a:t>
            </a:r>
            <a:r>
              <a:rPr lang="en-US" dirty="0">
                <a:effectLst/>
              </a:rPr>
              <a:t>able to communicate the results they recorded on a line graph. At this point in the lesson some students are making connections to the greenhouse effect, but most are just able to see the increase in the temperature is made by the sun’s rays. I know by the end of this second formative assessment </a:t>
            </a:r>
            <a:r>
              <a:rPr lang="en-US" dirty="0" smtClean="0">
                <a:effectLst/>
              </a:rPr>
              <a:t>I </a:t>
            </a:r>
            <a:r>
              <a:rPr lang="en-US" dirty="0">
                <a:effectLst/>
              </a:rPr>
              <a:t>will have to teach the green house effect specifically and help the students make connections back to their experiments and the difference in temperature between the controlled and variable results.</a:t>
            </a:r>
          </a:p>
          <a:p>
            <a:endParaRPr lang="en-US" dirty="0"/>
          </a:p>
        </p:txBody>
      </p:sp>
    </p:spTree>
    <p:extLst>
      <p:ext uri="{BB962C8B-B14F-4D97-AF65-F5344CB8AC3E}">
        <p14:creationId xmlns:p14="http://schemas.microsoft.com/office/powerpoint/2010/main" val="1733589253"/>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font script="Hans" typeface="宋体"/>
        <a:font script="Hant" typeface="新細明體"/>
      </a:majorFont>
      <a:minorFont>
        <a:latin typeface="Arial Rounded MT Bold"/>
        <a:ea typeface=""/>
        <a:cs typeface=""/>
        <a:font script="Jpan" typeface="ＭＳ Ｐゴシック"/>
        <a:font script="Hans" typeface="宋体"/>
        <a:font script="Hant" typeface="新細明體"/>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21</TotalTime>
  <Words>786</Words>
  <Application>Microsoft Macintosh PowerPoint</Application>
  <PresentationFormat>On-screen Show (4:3)</PresentationFormat>
  <Paragraphs>36</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Sky</vt:lpstr>
      <vt:lpstr>Solar House Experiment</vt:lpstr>
      <vt:lpstr>The Experiment</vt:lpstr>
      <vt:lpstr>Formative Assessment !</vt:lpstr>
      <vt:lpstr>The Experiment</vt:lpstr>
      <vt:lpstr>PowerPoint Presentation</vt:lpstr>
      <vt:lpstr>Formative Assessment 2-POE</vt:lpstr>
      <vt:lpstr>POE</vt:lpstr>
      <vt:lpstr>POE</vt:lpstr>
      <vt:lpstr>Results</vt:lpstr>
      <vt:lpstr>Formative Assessment 3- Concept Map</vt:lpstr>
      <vt:lpstr>Success!!</vt:lpstr>
    </vt:vector>
  </TitlesOfParts>
  <Company>Lorien Wood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Solar House Experiment</dc:title>
  <dc:creator>Jenna Vander Sluis</dc:creator>
  <cp:lastModifiedBy>Jenna Vander Sluis</cp:lastModifiedBy>
  <cp:revision>8</cp:revision>
  <dcterms:created xsi:type="dcterms:W3CDTF">2013-04-11T17:33:21Z</dcterms:created>
  <dcterms:modified xsi:type="dcterms:W3CDTF">2014-05-10T15:30:23Z</dcterms:modified>
</cp:coreProperties>
</file>